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8"/>
  </p:notesMasterIdLst>
  <p:sldIdLst>
    <p:sldId id="859" r:id="rId2"/>
    <p:sldId id="1238" r:id="rId3"/>
    <p:sldId id="1242" r:id="rId4"/>
    <p:sldId id="1243" r:id="rId5"/>
    <p:sldId id="1244" r:id="rId6"/>
    <p:sldId id="1245" r:id="rId7"/>
    <p:sldId id="1246" r:id="rId8"/>
    <p:sldId id="1247" r:id="rId9"/>
    <p:sldId id="1248" r:id="rId10"/>
    <p:sldId id="1249" r:id="rId11"/>
    <p:sldId id="1250" r:id="rId12"/>
    <p:sldId id="1251" r:id="rId13"/>
    <p:sldId id="1253" r:id="rId14"/>
    <p:sldId id="1239" r:id="rId15"/>
    <p:sldId id="1240" r:id="rId16"/>
    <p:sldId id="1241" r:id="rId17"/>
    <p:sldId id="1254" r:id="rId18"/>
    <p:sldId id="1255" r:id="rId19"/>
    <p:sldId id="1256" r:id="rId20"/>
    <p:sldId id="1257" r:id="rId21"/>
    <p:sldId id="1258" r:id="rId22"/>
    <p:sldId id="1259" r:id="rId23"/>
    <p:sldId id="1260" r:id="rId24"/>
    <p:sldId id="1261" r:id="rId25"/>
    <p:sldId id="1262" r:id="rId26"/>
    <p:sldId id="1263" r:id="rId27"/>
    <p:sldId id="1264" r:id="rId28"/>
    <p:sldId id="1265" r:id="rId29"/>
    <p:sldId id="1266" r:id="rId30"/>
    <p:sldId id="1267" r:id="rId31"/>
    <p:sldId id="1268" r:id="rId32"/>
    <p:sldId id="1269" r:id="rId33"/>
    <p:sldId id="1270" r:id="rId34"/>
    <p:sldId id="1271" r:id="rId35"/>
    <p:sldId id="1272" r:id="rId36"/>
    <p:sldId id="1273" r:id="rId37"/>
    <p:sldId id="1274" r:id="rId38"/>
    <p:sldId id="1275" r:id="rId39"/>
    <p:sldId id="1276" r:id="rId40"/>
    <p:sldId id="1277" r:id="rId41"/>
    <p:sldId id="1278" r:id="rId42"/>
    <p:sldId id="1279" r:id="rId43"/>
    <p:sldId id="1280" r:id="rId44"/>
    <p:sldId id="1281" r:id="rId45"/>
    <p:sldId id="1282" r:id="rId46"/>
    <p:sldId id="1283" r:id="rId47"/>
    <p:sldId id="1284" r:id="rId48"/>
    <p:sldId id="1285" r:id="rId49"/>
    <p:sldId id="1286" r:id="rId50"/>
    <p:sldId id="1287" r:id="rId51"/>
    <p:sldId id="1288" r:id="rId52"/>
    <p:sldId id="1289" r:id="rId53"/>
    <p:sldId id="1290" r:id="rId54"/>
    <p:sldId id="1291" r:id="rId55"/>
    <p:sldId id="1292" r:id="rId56"/>
    <p:sldId id="1293" r:id="rId5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583038" y="-27384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高中英语 必修 第三册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YL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124744"/>
            <a:ext cx="11523345" cy="2438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UNIT 4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Scientists who changed the world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9069" y="3389135"/>
            <a:ext cx="11523345" cy="2177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Part 3</a:t>
            </a:r>
            <a:r>
              <a:rPr lang="zh-CN" altLang="en-US" sz="48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8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Extended reading </a:t>
            </a:r>
            <a:endParaRPr lang="en-US" altLang="zh-CN" sz="48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&amp; </a:t>
            </a:r>
            <a:r>
              <a:rPr lang="en-US" altLang="zh-CN" sz="48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Project</a:t>
            </a:r>
            <a:endParaRPr lang="zh-CN" altLang="en-US" sz="48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88799" y="1403577"/>
            <a:ext cx="11457903" cy="1809399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5886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ignorance </a:t>
            </a:r>
            <a:r>
              <a:rPr lang="en-US" altLang="zh-CN" b="1" i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无知</a:t>
            </a:r>
            <a:endParaRPr lang="en-US" altLang="zh-CN" b="1" dirty="0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scientist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experience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ignorance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doubt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uncertainty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experience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importance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科学家经常会经历无知、疑惑和不确定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而这种经历是十分重要的。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Knowledge makes humble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ignorance makes proud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知识使人谦虚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无知使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骄傲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24744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3589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997295"/>
            <a:ext cx="11512136" cy="2287690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2999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ignore 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忽视，不理，不顾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ignorant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不了解的，无知的；无礼的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ignore advice/danger/facts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不听劝告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不顾危险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不顾事实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ignorant of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不了解， 不清楚， 不知道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ignore your diet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trouble will follow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如果你忽视自己的饮食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必然会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遇到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麻烦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regarded her critics as ignorant and prejudiced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她认为那些批评她的人既无知又存有偏见。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994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6880" y="809969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42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88799" y="1358729"/>
            <a:ext cx="11457903" cy="760012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44270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permit </a:t>
            </a:r>
            <a:r>
              <a:rPr lang="en-US" altLang="zh-CN" b="1" i="1" dirty="0" err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b="1" dirty="0" err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</a:t>
            </a:r>
            <a:r>
              <a:rPr lang="en-US" altLang="zh-CN" b="1" dirty="0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允许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准许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许可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使有可能</a:t>
            </a:r>
            <a:r>
              <a:rPr lang="en-US" altLang="zh-CN" b="1" i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许可证</a:t>
            </a:r>
            <a:endParaRPr lang="en-US" altLang="zh-CN" b="1" dirty="0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Permit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doubt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允许我们质疑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怀疑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不确定。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079895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098987"/>
            <a:ext cx="11485848" cy="33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permit doing sth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允许做某事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permit sb to do sth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允许某人做某事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time permits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如果时间允许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ll come after the meeting if time permits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如果时间允许的话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我开完会就来。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are not permitted to smoke here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此处不许吸烟。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rules of the club do not permit smoking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这个俱乐部的规章不允许吸烟。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TS8.eps" descr="id:214748995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27657" y="2315489"/>
            <a:ext cx="852066" cy="28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63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952029"/>
            <a:ext cx="11512136" cy="2332956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0991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permission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许可，允许，同意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permission to do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获得许可做某事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one’s permission/with the permission of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在某人的许可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准许下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 permission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未经许可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your permission I’ll leave now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有了你的允许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我现在可以离开了。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permission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company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weekend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我获准在周末使用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公司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车。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enter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permission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未经许可你不能进入这个区域。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99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5514" y="764704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52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88799" y="1403578"/>
            <a:ext cx="11457903" cy="1823158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6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responsibility </a:t>
            </a:r>
            <a:r>
              <a:rPr lang="en-US" altLang="zh-CN" b="1" i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责任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负责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职责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义务</a:t>
            </a:r>
            <a:endParaRPr lang="en-US" altLang="zh-CN" b="1" dirty="0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responsibility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scientists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progress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fruit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freedom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declare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value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freedom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作为科学家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我们明白巨大进步源于思想自由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我们有责任声明这一自由的价值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24744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933923"/>
            <a:ext cx="11512136" cy="694878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responsible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有责任的；负责的；责任重大的；可靠的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Who’s responsible for the terrible mess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谁应该对这次可怕的混乱负责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all think of her as a responsible teacher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我们都认为她是一位很负责的教师。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are supposed to be responsible for them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你应当对他们负责的。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children are responsible for cleaning their own rooms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孩子们负责清扫自己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房间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99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747014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63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88799" y="1403578"/>
            <a:ext cx="11457903" cy="1823158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5069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b="1" dirty="0">
                <a:solidFill>
                  <a:srgbClr val="D9709E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risk</a:t>
            </a:r>
            <a:r>
              <a:rPr lang="zh-CN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en-US" altLang="zh-CN" b="1" dirty="0">
                <a:solidFill>
                  <a:srgbClr val="D9709E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处于风险</a:t>
            </a:r>
            <a:r>
              <a:rPr lang="zh-CN" altLang="zh-CN" b="1" dirty="0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中</a:t>
            </a:r>
            <a:endParaRPr lang="en-US" altLang="zh-CN" b="1" dirty="0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result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obviously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serious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represented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destruction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risk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这一科学结果显然非常严重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它代表了对人类的毁灭并把我们的未来置于危险中。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24744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811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915817"/>
            <a:ext cx="11512136" cy="2153144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540147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risk 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有风险，处境危险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risk of 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冒着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的危险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 the risk 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doing </a:t>
            </a:r>
            <a:r>
              <a:rPr lang="en-US" altLang="zh-CN" sz="23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冒险（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做某事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risk doing </a:t>
            </a:r>
            <a:r>
              <a:rPr lang="en-US" altLang="zh-CN" sz="23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冒险做某事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health might be at risk due to much smoking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由于吸烟过多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你的健康可能</a:t>
            </a:r>
            <a:r>
              <a:rPr lang="zh-CN" altLang="zh-CN" sz="23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受到</a:t>
            </a:r>
            <a:endParaRPr lang="en-US" altLang="zh-CN" sz="2300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3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威胁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jumped into the river at the risk of losing his life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他冒着生命危险跳进了河里。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wouldn’t run the risk of being late for work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我不会冒上班迟到的风险。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rescue worker risked his life saving two tourists who had been trapped in the mountains for two days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一位救援人员冒着生命危险营救了两名被困在山里两天的游客。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900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725175"/>
            <a:ext cx="1917928" cy="340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3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88799" y="1390352"/>
            <a:ext cx="11507454" cy="1298527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346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zh-CN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使某人</a:t>
            </a:r>
            <a:r>
              <a:rPr lang="zh-CN" altLang="zh-CN" b="1" dirty="0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失望</a:t>
            </a:r>
            <a:endParaRPr lang="en-US" altLang="zh-CN" b="1" dirty="0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concerned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我们从不担心答案可能会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令人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失望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won’t let you down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he’s reliable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他值得信赖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不会让你失望。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feel let down by his indifference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他的漠不关心使我感到失望。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11518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  <p:sp>
        <p:nvSpPr>
          <p:cNvPr id="7" name="圆角矩形 6"/>
          <p:cNvSpPr/>
          <p:nvPr/>
        </p:nvSpPr>
        <p:spPr bwMode="auto">
          <a:xfrm>
            <a:off x="388799" y="4311026"/>
            <a:ext cx="11457903" cy="1278214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662621"/>
            <a:ext cx="11485848" cy="1926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关于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至于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result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uncertain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当他对结果是什么有想法时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他是不确定的。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32484" y="4032192"/>
            <a:ext cx="11279998" cy="522016"/>
            <a:chOff x="351801" y="1412776"/>
            <a:chExt cx="11478787" cy="531215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7938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 bwMode="auto">
          <a:xfrm>
            <a:off x="334566" y="961081"/>
            <a:ext cx="11512136" cy="4484143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992917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cool as a cucumber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泰然自若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poor as a church mouse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一贫如洗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general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通常，一般说来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result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因此，结果是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 as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像这种的，像那样的，诸如此类的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far as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concerned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for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至于，关于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as to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知识拓展.eps" descr="id:214749002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5934" y="764704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49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88799" y="1646491"/>
            <a:ext cx="11423683" cy="728740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2610"/>
            <a:ext cx="11485848" cy="13726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involve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 err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b="1" dirty="0" err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包含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牵涉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影响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；（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参加</a:t>
            </a:r>
            <a:endParaRPr lang="en-US" altLang="zh-CN" b="1" dirty="0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evil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involved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科学里是不是有罪恶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单词冲关.eps" descr="id:214748987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8354" y="793634"/>
            <a:ext cx="1730166" cy="345527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532484" y="1367657"/>
            <a:ext cx="11279998" cy="522016"/>
            <a:chOff x="351801" y="1412776"/>
            <a:chExt cx="11478787" cy="53121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situation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remained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cucumber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即使在困难的情况下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她依然泰然自若。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poor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church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mouse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火灾过后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他们家一贫如洗。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general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early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我每天都早起。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result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failed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他学习不努力。因此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他考试不及格。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fruits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apples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bananas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oranges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我喜欢水果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像苹果、香蕉和橙子之类的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599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concerned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feasible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就我而言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这个计划不可行。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attend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至于聚会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我不确定我是否能参加。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early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catch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他早起为了赶上第一班公交车。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96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88799" y="1403577"/>
            <a:ext cx="11423683" cy="1305343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5886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granted</a:t>
            </a:r>
            <a:r>
              <a:rPr lang="en-US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想当然地认为</a:t>
            </a:r>
            <a:r>
              <a:rPr lang="zh-CN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认为</a:t>
            </a:r>
            <a:r>
              <a:rPr lang="en-US" altLang="zh-CN" b="1" dirty="0">
                <a:solidFill>
                  <a:srgbClr val="D9709E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zh-CN" altLang="zh-CN" b="1" dirty="0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理所当然</a:t>
            </a:r>
            <a:endParaRPr lang="en-US" altLang="zh-CN" b="1" dirty="0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scientists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granted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perfectly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possible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我们科学家理所当然地认为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人类生而有所不知是完全有可能的。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take it for granted that we see the world as it actually is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in fact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do not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我们理所当然地认为我们看到的世界就是它的真实面目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但事实并不是这样。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take it for granted before you do anything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做任何事之前都不要想当然。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24744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2836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88799" y="1403578"/>
            <a:ext cx="11423683" cy="1823158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6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forward</a:t>
            </a:r>
            <a:r>
              <a:rPr lang="en-US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提出</a:t>
            </a:r>
            <a:r>
              <a:rPr lang="zh-CN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提议</a:t>
            </a:r>
            <a:r>
              <a:rPr lang="zh-CN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建议</a:t>
            </a:r>
            <a:endParaRPr lang="en-US" altLang="zh-CN" b="1" dirty="0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forward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theory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evolution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natural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selection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published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Origin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1859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他提出了自然选择进化理论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1859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年发表了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《物种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起源》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24744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2911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1023621"/>
            <a:ext cx="11512136" cy="3917548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285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aside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撇开；储备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down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平息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off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拖延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off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令某人泄气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out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熄灭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through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接通（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up with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忍受，容忍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9004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8960" y="836712"/>
            <a:ext cx="1885931" cy="334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43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6519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must put aside your work for a time and take a holiday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你必须把工作撇开一段时间来休个假。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should always put a little money aside for a rainy day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一个人总应该攒点钱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以备不时之需。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had to call the police in order to put down the riot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他们只得叫来警察以平定骚乱。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put off making the arrangements until the last minute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不要拖到最后一分钟才进行安排。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are not going to allow a little difficulty like that to put us off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那样一个小小的困难不会令我们泄气。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can’t put up with her another day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never stops complaining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她整天抱怨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我一天也忍受不了。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66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34566" y="1097586"/>
            <a:ext cx="11525474" cy="2234090"/>
          </a:xfrm>
          <a:prstGeom prst="roundRect">
            <a:avLst>
              <a:gd name="adj" fmla="val 3104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791918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F08100"/>
                    </a:solid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❶ 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The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first way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smtClean="0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𝐢𝐧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𝐰𝐡𝐢𝐜𝐡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𝐬𝐜𝐢𝐞𝐧𝐜𝐞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𝐢𝐬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𝐨𝐟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𝐯𝐚𝐥𝐮𝐞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AEEF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定语从句</m:t>
                        </m:r>
                      </m:lim>
                    </m:limLow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is familiar to everyone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scientific knowledge enables us to do and make all kinds of things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大家都熟知科学价值的第一个方面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科学知识让我们能够做各种事情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造不同种类的东西。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791918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XB4.eps" descr="id:214749004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8666" y="717004"/>
            <a:ext cx="1806726" cy="348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43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1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方式，方法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时，其后常接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which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引导的定语从句，也可以将关系词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which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省略掉，此时关系词在从句中作状语。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后接定语从句时，如果关系词在从句中作主语或宾语则用关系代词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，作宾语时还可以省略，作主语时不可省略。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方式，方法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时，其后还可接不定式或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doing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think you hurt his pride by laughing at the way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that/in which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speaks English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我觉得你嘲笑他说英语的方式伤害了他的自尊心。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this the way you can imagine to reduce/of reducing air pollution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这是你能想到的减少空气污染的方法吗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13.eps" descr="id:21474900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7066" y="953569"/>
            <a:ext cx="852066" cy="28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63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34566" y="845765"/>
            <a:ext cx="11507367" cy="1019249"/>
          </a:xfrm>
          <a:prstGeom prst="roundRect">
            <a:avLst>
              <a:gd name="adj" fmla="val 3104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08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❷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scientists take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granted that it is perfectly possible to live and not know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我们科学家理所当然地认为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人类生而有所不知是完全有可能的。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583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it for granted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）意为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认为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是理所当然的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为形式宾语，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后面引导的是宾语从句。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granted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不予重视，不把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当回事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seemed to take it for granted that he should speak as a representative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他似乎想当然地认为他应该以代表的身份发言。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 take it for granted how much your parents love you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别把父母对你的爱视为理所当然。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13.eps" descr="id:21474900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4680" y="908720"/>
            <a:ext cx="936104" cy="317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35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involve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oneself in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参与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involve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使某人参与（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）某事；使某人牵扯到某事中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involve doing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包括做某事，需要做某事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involve other people in your trouble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别把别人牵涉进你的麻烦中去。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continue to involve themselves deeply in community affairs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他们继续十分投入地参与社区事务。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foolish mistake involved him in a good deal of trouble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一个愚蠢的错误使他陷入一大堆麻烦。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988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53569"/>
            <a:ext cx="791329" cy="26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05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 bwMode="auto">
          <a:xfrm>
            <a:off x="334566" y="1052736"/>
            <a:ext cx="11507367" cy="4216381"/>
          </a:xfrm>
          <a:prstGeom prst="roundRect">
            <a:avLst>
              <a:gd name="adj" fmla="val 3104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633128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F08100"/>
                    </a:solid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❸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𝐈𝐭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形式主语</m:t>
                        </m:r>
                      </m:lim>
                    </m:limLow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is our responsibility as scientists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 </a:t>
                </a:r>
                <a:r>
                  <a:rPr lang="en-US" altLang="zh-CN" b="1" u="sng" dirty="0">
                    <a:solidFill>
                      <a:srgbClr val="F08100"/>
                    </a:solidFill>
                    <a:uFill>
                      <a:solidFill>
                        <a:srgbClr val="FD700A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knowing the great progress that is the fruit </a:t>
                </a:r>
                <a:r>
                  <a:rPr lang="en-US" altLang="zh-CN" b="1" u="sng" dirty="0" smtClean="0">
                    <a:solidFill>
                      <a:srgbClr val="F08100"/>
                    </a:solidFill>
                    <a:uFill>
                      <a:solidFill>
                        <a:srgbClr val="FD700A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of freedom </a:t>
                </a:r>
                <a:r>
                  <a:rPr lang="en-US" altLang="zh-CN" b="1" u="sng" dirty="0">
                    <a:solidFill>
                      <a:srgbClr val="F08100"/>
                    </a:solidFill>
                    <a:uFill>
                      <a:solidFill>
                        <a:srgbClr val="FD700A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of thought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 </a:t>
                </a:r>
                <a:r>
                  <a:rPr lang="en-US" altLang="zh-CN" b="1" u="sng" dirty="0">
                    <a:solidFill>
                      <a:srgbClr val="00AEEF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to declare the value of </a:t>
                </a:r>
                <a:r>
                  <a:rPr lang="en-US" altLang="zh-CN" b="1" u="sng" dirty="0" smtClean="0">
                    <a:solidFill>
                      <a:srgbClr val="00AEEF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this freedom</a:t>
                </a:r>
                <a:r>
                  <a:rPr lang="zh-CN" altLang="zh-CN" b="1" u="sng" dirty="0">
                    <a:solidFill>
                      <a:srgbClr val="00AEEF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 </a:t>
                </a:r>
                <a:r>
                  <a:rPr lang="en-US" altLang="zh-CN" b="1" u="sng" dirty="0">
                    <a:solidFill>
                      <a:srgbClr val="00AEEF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to teach </a:t>
                </a:r>
                <a:r>
                  <a:rPr lang="en-US" altLang="zh-CN" b="1" u="sng" dirty="0" smtClean="0">
                    <a:solidFill>
                      <a:srgbClr val="00AEEF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how</a:t>
                </a:r>
              </a:p>
              <a:p>
                <a:pPr hangingPunct="0">
                  <a:spcAft>
                    <a:spcPts val="0"/>
                  </a:spcAft>
                </a:pPr>
                <a:endParaRPr lang="en-US" altLang="zh-CN" sz="800" b="1" u="sng" dirty="0">
                  <a:solidFill>
                    <a:srgbClr val="00AEEF"/>
                  </a:solidFill>
                  <a:uFill>
                    <a:solidFill>
                      <a:srgbClr val="00AEEF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u="sng" dirty="0" smtClean="0">
                    <a:solidFill>
                      <a:srgbClr val="00AEEF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u="sng" dirty="0">
                    <a:solidFill>
                      <a:srgbClr val="00AEEF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doubt is not to be feared but to be welcomed and discussed</a:t>
                </a:r>
                <a:r>
                  <a:rPr lang="zh-CN" altLang="zh-CN" b="1" u="sng" dirty="0">
                    <a:solidFill>
                      <a:srgbClr val="00AEEF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 u="sng" dirty="0">
                    <a:solidFill>
                      <a:srgbClr val="00AEEF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and to demand this freedom as our duty to all coming generations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作为科学家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我们明白巨大进步源于思想自由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因此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我们有责任声明这一自由的价值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有责任教育人们不必害怕疑惑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而要欢迎疑惑、讨论疑惑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有责任强烈要求这一自由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这就是我们对后世的义务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633128"/>
              </a:xfrm>
              <a:blipFill>
                <a:blip r:embed="rId2"/>
                <a:stretch>
                  <a:fillRect l="-796" r="-849" b="-1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8255446" y="1484784"/>
                <a:ext cx="242726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zh-CN" altLang="zh-CN" sz="2400">
                          <a:solidFill>
                            <a:srgbClr val="F081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现在分词作状语</m:t>
                      </m:r>
                    </m:oMath>
                  </m:oMathPara>
                </a14:m>
                <a:endParaRPr lang="zh-CN" altLang="en-US" sz="2400" dirty="0"/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5446" y="1484784"/>
                <a:ext cx="2427268" cy="461665"/>
              </a:xfrm>
              <a:prstGeom prst="rect">
                <a:avLst/>
              </a:prstGeom>
              <a:blipFill>
                <a:blip r:embed="rId3"/>
                <a:stretch>
                  <a:fillRect l="-251" r="-754" b="-16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6032914" y="2223448"/>
                <a:ext cx="343395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zh-CN" altLang="zh-CN" sz="2400" smtClean="0">
                          <a:solidFill>
                            <a:srgbClr val="00AEEF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真正的主语真正的主语</m:t>
                      </m:r>
                    </m:oMath>
                  </m:oMathPara>
                </a14:m>
                <a:endParaRPr lang="zh-CN" altLang="en-US" sz="2400" dirty="0">
                  <a:solidFill>
                    <a:srgbClr val="00AEE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2914" y="2223448"/>
                <a:ext cx="3433953" cy="461665"/>
              </a:xfrm>
              <a:prstGeom prst="rect">
                <a:avLst/>
              </a:prstGeom>
              <a:blipFill>
                <a:blip r:embed="rId4"/>
                <a:stretch>
                  <a:fillRect b="-14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888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knowing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great progress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形式充当原因状语。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is the fruit of freedom of thought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为修饰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progress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的定语从句；从句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doubt is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充当形式主语或形式宾语，本身无意义，只起一种先行引导的作用。后面的真正主语或真正宾语通常是不定式结构、动词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形式结构或名词性从句。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用作形式主语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difficult to translate this article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translate this article is difficult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翻译这篇文章很难。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13.eps" descr="id:21474900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7611" y="963038"/>
            <a:ext cx="863337" cy="292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43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no use going there so early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Going there so early is no use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这么早去那里没有用。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has been a great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honour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coming to visit me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coming to visit me has been a great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honour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你的来访是我很大的荣幸。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strange that he did not come at all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he did not come at all is strange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真奇怪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他竟然没来。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094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doesn’t matter what you do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you do doesn’t matter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你做什么都没关系。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注意：并非所有先行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结构都可作上述转换。如：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seems that John is not coming after all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 doesn’t seem to be coming after all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约翰似乎还是没有来。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happened that John was the only witness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 happened to be the only witness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碰巧约翰是唯一的证人。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122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用作形式宾语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found it difficult to explain to him what happened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我觉得很难向他解释清楚发生了什么事。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thought it no use going over the subject again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他认为再讨论这个问题没有用了。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422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6933"/>
            <a:ext cx="11485848" cy="47551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68A8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动词</a:t>
            </a:r>
            <a:r>
              <a:rPr lang="en-US" altLang="zh-CN" b="1" dirty="0">
                <a:solidFill>
                  <a:srgbClr val="68A8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 err="1">
                <a:solidFill>
                  <a:srgbClr val="68A8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b="1" dirty="0">
                <a:solidFill>
                  <a:srgbClr val="68A8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形式的用法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endParaRPr lang="en-US" altLang="zh-CN" sz="100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分词作定语往往与被修饰的词靠得很近，渐渐地成为一个复合词。这种分词叫分词形容词（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Participle Adjective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），实际上相当于一个单纯的形容词，除表示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的动作之外，还表示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的意义。如：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spoken English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英语口语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iced beer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冰冻啤酒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cooked food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熟食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fried chips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炸土豆条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algn="dist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但要注意不及物动词的过去分词常表示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的动作，而不表示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意义。如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boiled water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fallen leaves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落叶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risen sun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升起的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）等。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407" y="1484784"/>
            <a:ext cx="4027339" cy="447482"/>
          </a:xfrm>
          <a:prstGeom prst="rect">
            <a:avLst/>
          </a:prstGeom>
        </p:spPr>
      </p:pic>
      <p:pic>
        <p:nvPicPr>
          <p:cNvPr id="4" name="语法疑难破.eps" descr="id:214749007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34966" y="700159"/>
            <a:ext cx="4176464" cy="436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06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34281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前置定语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单个的动词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3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形式， 一般放在被修饰的名词前，作前置定语。如：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excited people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（＝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people who were excited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rushed into the building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激动的人们冲进大楼。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Lost time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（＝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 which is lost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never be found again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逝去的时光无法挽回。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后置定语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）少数单个动词的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sz="23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形式，如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等，只能作后置定语。如：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Everything used should be marked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所有用过的东西应该做好标记。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Among the people invited were some ladies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被邀请的人中，有些是女士。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books left are for my students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剩下的书是给我的学生的。 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82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）动词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形式短语作定语时，通常要放在被修饰的名词后，在意思上相当于一个定语从句。及物动词的过去分词作定语用来表示被动， 可改为带被动语态的定语从句；不及物动词的过去分词（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仅限于单个过去分词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且不能前置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）则表示完成， 可改为带有完成时态的定语从句。如：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there anything planned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has been planned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tonight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？今晚有什么活动吗？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meeting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attended by a lot of people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was attended by a lot of people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a success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这次会议有很多人出席，开得很成功。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注意：这里的过去分词的逻辑主语应是被修饰的词，改为定语从句时关系代词应与之一致。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930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endParaRPr lang="en-US" altLang="zh-CN" sz="120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过去分词作状语表示被动或完成， 但有些过去分词（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）因来源于系表结构， 作状语时不表动作而表状态。这样的过去分词（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）常见的有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迷路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seated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absorbed in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全神贯注于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dressed in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穿着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 of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厌烦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）等。如：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Absorbed in deep thought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didn’t hear the sound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因为沉浸在思考之中， 所以他没听到那个声音。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过去分词作状语来源于状语从句， 在句中一般能作五种状语， 即时间、原因、条件、让步和方式状语。如：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Caught in a heavy rain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 all wet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因为淋了一场大雨，所以他全身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湿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了。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5751" y="686009"/>
            <a:ext cx="3944339" cy="461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53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Caught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heavy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相当于原因状语从句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caught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heavy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Grown in rich soil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seeds can grow fast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如果种在肥沃的土壤里， 这些种子能长得很快。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soil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相当于条件状语从句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seeds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soil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）当从句的主语与主句的主语一致时， 可以把从句的主语省略， 且省略掉的主语与其逻辑谓语是被动关系或表示状态。如：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given a medical examination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should keep calm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当你做体检时要保持镇定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454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978772"/>
            <a:ext cx="11525474" cy="2868952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3058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involved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复杂的；有牵连的， 有关的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get/be involved in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被卷入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之中；热衷于， 专心于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involved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作前置定语时， 意为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复杂的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；作后置定语时， 意为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涉及的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involved story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复杂的故事，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people involved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所涉及的人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involvement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卷入，牵连；参与；兴趣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involved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requires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detailed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solution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这个复杂的问题需要一个详细的解决方案。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involved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serious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accident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他被卷入了一场严重的事故。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Parental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involvement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limited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家长对学校工作的参与很有限。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989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8788" y="791863"/>
            <a:ext cx="1944216" cy="344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16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）把状语从句改为过去分词作状语时，有时还可保留连词， 构成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连词＋过去分词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结构作状语， 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等连词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）＋过去分词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结构。如：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 beaten by the opposite team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players didn’t lose heart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尽管这些球员被对方球队打败了， 但他们并没有灰心。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86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5124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能用作宾语补足语的过去分词一般都是及物动词， 表示被动意义或已完成意义， 有时候两者兼而有之。作宾语补足语的过去分词与宾语有逻辑上的动宾关系， 即宾语是过去分词动作的对象。如：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grandfather had his old house rebuilt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我爷爷找人重修了一下他的旧房子。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found all the guests gone when they woke up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当他们醒来时，发现所有的客人都走了。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形式可以在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主语＋谓语＋宾语＋宾语补足语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句型中充当宾语补足语。在这一结构中，动词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形式和它前面的宾语构成逻辑上的被动关系。如果这种句子改为被动语态， 原来的宾语补足语变成了主语补足语。如：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must get my bike repaired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我必须请人修理我的自行车。（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宾语补足语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37961"/>
            <a:ext cx="4648242" cy="43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00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girl was found beaten black and blue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人们发现那女孩被打得青一块紫一块。（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主语补足语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）动词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形式可作表示感觉和心理状态的动词的宾语补足语， 这类动词包括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notice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suppose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consider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等。如：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thought the game lost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我们认为比赛输了。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never heard him spoken ill of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我从未听过有人说他的坏话。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considered the matter settled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他们认为这问题解决了。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669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动词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形式可作使役动词的宾语补足语，这类动词包括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等。如：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my hair cut once a month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我每个月理一次发。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 trying to make himself understood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他试图让别人明白他的意思。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＋宾语＋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结构有三个含义：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）把某事做完。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had her house repaired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她请人把房子修好了。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did you have your hair cut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？你在哪儿理的发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248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遭遇某种意外情况。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had his hat blown away on his way home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在回家的路上他的帽子被吹掉了。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had her wallet stolen yesterday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昨天她的钱包被偷了。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完成某事（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自己也可能参与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had all my spelling mistakes corrected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我把所有的拼写错误都改正了。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90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）动词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形式可作表示希望、要求、命令等动词的宾语补足语， 这类动词包括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expect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order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won’t like such questions discussed at the meeting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他不喜欢在会议上讨论这样的问题。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students wish the TV serial plays continued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学生们希望电视连续剧继续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播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）过去分词用在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＋宾语＋宾语补足语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这一结构中，过去分词与宾语之间是动宾关系。如：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thief was brought in with his hands tied behind his back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小偷被带进来了，双手被反绑在背后。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135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6997"/>
            <a:ext cx="11485848" cy="3900235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2017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版《普通高中英语课程标准》首次提出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学科核心素养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并为英语学科确定四项学科核心素养：语言能力、文化意识、思维品质、学习能力。随后的高考重点突出了对核心素养的考查。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以下文段围绕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思维品质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这一学科核心素养，聚焦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Elon Musk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（埃隆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马斯克）这一极具影响力的人物，描述其在科技创业等领域的一系列创新实践、取得的卓越成就，并对其展现出的思维特质及影响作出分析，引导学生培养批判性思维，从多维度综合看待、剖析人物，进而提升分析与理解人物及相关创新现象的能力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素养解读.eps" descr="id:214749013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54846" y="1340768"/>
            <a:ext cx="6072458" cy="290637"/>
          </a:xfrm>
          <a:prstGeom prst="rect">
            <a:avLst/>
          </a:prstGeom>
        </p:spPr>
      </p:pic>
      <p:pic>
        <p:nvPicPr>
          <p:cNvPr id="4" name="核心素养通.eps" descr="id:214749012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65806" y="692696"/>
            <a:ext cx="4050537" cy="423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7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AC7D9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主题</a:t>
            </a:r>
            <a:r>
              <a:rPr lang="zh-CN" altLang="zh-CN" b="1" dirty="0">
                <a:solidFill>
                  <a:srgbClr val="AC7D9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AC7D9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企业家精神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AC7D9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学科素养</a:t>
            </a:r>
            <a:r>
              <a:rPr lang="zh-CN" altLang="zh-CN" b="1" dirty="0">
                <a:solidFill>
                  <a:srgbClr val="AC7D9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AC7D9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思维品质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AC7D9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难度系数</a:t>
            </a:r>
            <a:r>
              <a:rPr lang="zh-CN" altLang="zh-CN" b="1" dirty="0">
                <a:solidFill>
                  <a:srgbClr val="AC7D9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AC7D9F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★★★★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Elon Musk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Visionary Beyond Imagination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Elon Musk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born in Pretoria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South Africa in 1971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a remarkable figure in the modern business and technological world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journey is filled with groundbreaking achievements and bold visions that have changed industries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70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Musk’s early years were marked by a deep-seated passion for technology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just 12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showed his talent by creating and selling a video game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graduating from the University of Pennsylvania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wasted no time and dived into the business field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1995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co-founded Zip2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provided online business directory services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early success set the stage for his future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endeavours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Later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PayPal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 of his creations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revolutionized online payments before being acquired by eBay in 2002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56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Musk’s ambitions extended far beyond the digital payment sector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2002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founded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SpaceX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the lofty goal of making humanity a multi-planetary species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Despite numerous challenges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SpaceX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achieved a major milestone in 2008 when it became the first privately-funded company to send a spacecraft to the International Space Station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addition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 development of reusable rockets has significantly reduced the cost of space travel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392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88799" y="1403577"/>
            <a:ext cx="11457903" cy="1233335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266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credit </a:t>
            </a:r>
            <a:r>
              <a:rPr lang="en-US" altLang="zh-CN" b="1" i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赞扬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认可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信用</a:t>
            </a:r>
            <a:r>
              <a:rPr lang="en-US" altLang="zh-CN" b="1" i="1" dirty="0" err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b="1" dirty="0" err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存入金额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b="1" dirty="0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归于</a:t>
            </a:r>
            <a:endParaRPr lang="en-US" altLang="zh-CN" b="1" dirty="0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course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credit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如果我们做了善事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不仅归功于科学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24744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5205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same year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Musk took the helm at Tesla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Under his leadership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Tesla transformed the automotive industry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making electric vehicles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only environmentally friendly but also high-performance and stylish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Tesla has become a global leader in the EV market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Its advanced technology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 as self-driving features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 set new trends in the automotive world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Musk also has his hands in other innovative projects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Neuralink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aims to develop brain-computer interfaces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The Boring Company focuses on solving urban traffic problems through underground tunnels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59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Elon Musk’s story is an inspiration to many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unwavering determination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in the face of failure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his ability to think big have made him a role model for entrepreneurs and innovators worldwide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974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1187699"/>
            <a:ext cx="11507367" cy="1528341"/>
          </a:xfrm>
          <a:prstGeom prst="roundRect">
            <a:avLst>
              <a:gd name="adj" fmla="val 3104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2467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08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❶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Despite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numerous challenges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SpaceX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achieved a major milestone in 2008 when it became the first privately-funded company to send a spacecraft to the International Space Station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句型解读.eps" descr="id:214749014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728" y="764704"/>
            <a:ext cx="1794873" cy="352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00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句是复合句。句子主干是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SpaceX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achieved a major milestone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2008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作时间状语，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it became the first privately-funded company to send a spacecraft to the International Space Station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是定语从句；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Despite numerous challenges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为让步状语。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尽管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面临诸多挑战，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SpaceX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2008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年仍取得了重大突破，成为首家由私人资金资助的将航天器送往国际空间站的公司。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分析.eps" descr="id:21474901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8559" y="926826"/>
            <a:ext cx="638358" cy="303333"/>
          </a:xfrm>
          <a:prstGeom prst="rect">
            <a:avLst/>
          </a:prstGeom>
        </p:spPr>
      </p:pic>
      <p:pic>
        <p:nvPicPr>
          <p:cNvPr id="4" name="译文.eps" descr="id:21474901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5737" y="3131915"/>
            <a:ext cx="595882" cy="279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23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34565" y="872508"/>
            <a:ext cx="11543581" cy="1001559"/>
          </a:xfrm>
          <a:prstGeom prst="roundRect">
            <a:avLst>
              <a:gd name="adj" fmla="val 3104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08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❷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unwavering determination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in the face of failure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his ability to think big have made him a role model for entrepreneurs and innovators worldwide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916832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该句是一个长简单句，句子主语是由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连接的并列结构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unwavering determination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his ability</a:t>
            </a:r>
            <a:r>
              <a:rPr lang="en-US" altLang="zh-CN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in the face of failure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是插入语；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think big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是动词不定式作后置定语，修饰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ability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他坚定不移的决心（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即便面对失败亦是如此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），以及他敢于大胆设想的能力，使他成了全球企业家和创新者的榜样。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分析.eps" descr="id:214749016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8960" y="2124281"/>
            <a:ext cx="615277" cy="292366"/>
          </a:xfrm>
          <a:prstGeom prst="rect">
            <a:avLst/>
          </a:prstGeom>
        </p:spPr>
      </p:pic>
      <p:pic>
        <p:nvPicPr>
          <p:cNvPr id="6" name="译文.eps" descr="id:214749016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0452" y="3735616"/>
            <a:ext cx="639947" cy="300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43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04285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graduate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毕业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transform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改变，转型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innovative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创新的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determination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决心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significantly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显著地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achieve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实现，取得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inspiration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激励，鼓舞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sb11.eps" descr="id:21474901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00916"/>
            <a:ext cx="1635104" cy="380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00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90875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figure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人物；数字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remarkable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非凡的；显著的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focus on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专注于，致力于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aim to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旨在，目标是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 the stage for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做准备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the helm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掌握全面控制权或权威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地位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 trends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在风尚、式样上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）开个头；带个头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face of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面对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sb12.eps" descr="id:21474901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1088" y="854818"/>
            <a:ext cx="1558293" cy="38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96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to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 credit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某人值得赞扬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钦佩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credit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credit to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某物值得赞扬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credit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赊账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teacher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 fairness to all her students does her credit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teacher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 fairness to all her students does credit to her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这位老师对所有的学生都一视同仁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这是值得赞扬的。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ask a dealer for a discount whether you pay cash or buy on credit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无论你付现金还是赊账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你都可以向经销商要求折扣。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990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8013" y="944932"/>
            <a:ext cx="852066" cy="28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64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88799" y="1403578"/>
            <a:ext cx="11457903" cy="1823158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6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apply </a:t>
            </a:r>
            <a:r>
              <a:rPr lang="en-US" altLang="zh-CN" b="1" i="1" dirty="0" err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b="1" dirty="0" err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</a:t>
            </a:r>
            <a:r>
              <a:rPr lang="en-US" altLang="zh-CN" b="1" dirty="0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应用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申请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涂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有关</a:t>
            </a:r>
            <a:endParaRPr lang="en-US" altLang="zh-CN" b="1" dirty="0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Scientific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knowledge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enabling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power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either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carry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instructions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科学知识是一种既能做好事又能做坏事的有力的力量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但是对如何应用它并没有说明。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24744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9263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apply </a:t>
            </a:r>
            <a:r>
              <a:rPr lang="en-US" altLang="zh-CN" b="1" dirty="0">
                <a:solidFill>
                  <a:srgbClr val="000000"/>
                </a:solidFill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b="1" dirty="0">
                <a:solidFill>
                  <a:srgbClr val="000000"/>
                </a:solidFill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apply to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适用于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apply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b="1" dirty="0">
                <a:solidFill>
                  <a:srgbClr val="000000"/>
                </a:solidFill>
                <a:cs typeface="Times New Roman" panose="02020603050405020304" pitchFamily="18" charset="0"/>
              </a:rPr>
              <a:t>..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）申请某物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apply oneself to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专心于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word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unexciting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 never be applied to her novels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乏味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这个词绝对和她的小说沾不上边。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succeed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yourself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如果你想成功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就必须专心于工作。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applying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herself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language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她正专心于学一门新语言。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992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8557" y="962622"/>
            <a:ext cx="852066" cy="28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40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942975"/>
            <a:ext cx="11512136" cy="1765945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0991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applied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应用的，实用的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application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应用，施用；申请（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applicant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申请人，应征者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discovery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field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applied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这是应用科学领域的一项重要发现。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application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technology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greatly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improved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production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efficiency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这项新技术的应用极大地提高了我们的生产效率。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applicants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position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这个职位有很多申请人。 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9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728908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46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620</TotalTime>
  <Words>4887</Words>
  <Application>Microsoft Office PowerPoint</Application>
  <PresentationFormat>自定义</PresentationFormat>
  <Paragraphs>279</Paragraphs>
  <Slides>56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56</vt:i4>
      </vt:variant>
    </vt:vector>
  </HeadingPairs>
  <TitlesOfParts>
    <vt:vector size="67" baseType="lpstr">
      <vt:lpstr>MS Mincho</vt:lpstr>
      <vt:lpstr>黑体</vt:lpstr>
      <vt:lpstr>楷体</vt:lpstr>
      <vt:lpstr>宋体</vt:lpstr>
      <vt:lpstr>微软雅黑</vt:lpstr>
      <vt:lpstr>Arial</vt:lpstr>
      <vt:lpstr>Calibri</vt:lpstr>
      <vt:lpstr>Cambria Math</vt:lpstr>
      <vt:lpstr>Segoe UI Symbol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591</cp:revision>
  <dcterms:created xsi:type="dcterms:W3CDTF">2020-11-06T05:24:00Z</dcterms:created>
  <dcterms:modified xsi:type="dcterms:W3CDTF">2025-11-07T13:36:30Z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